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985000" cy="9282113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201" autoAdjust="0"/>
  </p:normalViewPr>
  <p:slideViewPr>
    <p:cSldViewPr snapToGrid="0" snapToObjects="1">
      <p:cViewPr>
        <p:scale>
          <a:sx n="75" d="100"/>
          <a:sy n="75" d="100"/>
        </p:scale>
        <p:origin x="-1576" y="-2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-1586" y="0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957637" y="0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275" cy="4176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-1586" y="8818561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949" cy="463550"/>
          </a:xfrm>
          <a:prstGeom prst="rect">
            <a:avLst/>
          </a:prstGeom>
          <a:noFill/>
          <a:ln>
            <a:noFill/>
          </a:ln>
        </p:spPr>
        <p:txBody>
          <a:bodyPr lIns="19350" tIns="0" rIns="1935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000" b="0" i="1" u="none" strike="noStrike" cap="non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lang="en-US" sz="1000" b="0" i="1" u="none" strike="noStrike" cap="none" baseline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26076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3-digit: $2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CC: $5-$45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 err="1" smtClean="0"/>
              <a:t>Paypal</a:t>
            </a:r>
            <a:r>
              <a:rPr lang="en-US" dirty="0" smtClean="0"/>
              <a:t>: $27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Health: $10</a:t>
            </a:r>
            <a:endParaRPr dirty="0"/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6" name="Shape 23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8" name="Shape 25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703263"/>
            <a:ext cx="6162675" cy="3467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410636" y="703262"/>
            <a:ext cx="6163800" cy="3467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31862" y="4408487"/>
            <a:ext cx="5121300" cy="4176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957637" y="8818561"/>
            <a:ext cx="3028800" cy="463499"/>
          </a:xfrm>
          <a:prstGeom prst="rect">
            <a:avLst/>
          </a:prstGeom>
        </p:spPr>
        <p:txBody>
          <a:bodyPr lIns="19350" tIns="0" rIns="1935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ic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12241" y="228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ctr" anchorCtr="0"/>
          <a:lstStyle>
            <a:lvl1pPr marL="0" marR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37AA"/>
              </a:buClr>
              <a:buSzPct val="100000"/>
              <a:buFont typeface="Gloria Hallelujah"/>
              <a:buChar char="●"/>
              <a:defRPr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2pPr>
            <a:lvl3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3pPr>
            <a:lvl4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4pPr>
            <a:lvl5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5pPr>
            <a:lvl6pPr marL="5969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6pPr>
            <a:lvl7pPr marL="11811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7pPr>
            <a:lvl8pPr marL="17653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8pPr>
            <a:lvl9pPr marL="23495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12241" y="1371600"/>
            <a:ext cx="10363200" cy="4904699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t" anchorCtr="0"/>
          <a:lstStyle>
            <a:lvl1pPr marL="444500" marR="0" indent="-2540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952500" marR="0" indent="-1905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L="1473200" marR="0" indent="-1651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L="20701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•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L="26543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L="32385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L="38227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L="44196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L="50165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812241" y="228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ctr" anchorCtr="0"/>
          <a:lstStyle>
            <a:lvl1pPr marL="0" marR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37AA"/>
              </a:buClr>
              <a:buSzPct val="100000"/>
              <a:buFont typeface="Gloria Hallelujah"/>
              <a:buChar char="●"/>
              <a:defRPr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2pPr>
            <a:lvl3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3pPr>
            <a:lvl4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4pPr>
            <a:lvl5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5pPr>
            <a:lvl6pPr marL="5969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6pPr>
            <a:lvl7pPr marL="11811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4000"/>
            </a:lvl7pPr>
            <a:lvl8pPr marL="17653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4000"/>
            </a:lvl8pPr>
            <a:lvl9pPr marL="234950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40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812241" y="1371600"/>
            <a:ext cx="10363200" cy="4904699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 anchor="t" anchorCtr="0"/>
          <a:lstStyle>
            <a:lvl1pPr marL="444500" marR="0" indent="-2540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952500" marR="0" indent="-1905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L="1473200" marR="0" indent="-1651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L="20701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•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L="26543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L="32385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L="38227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L="4419600" marR="0" indent="-1270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L="5016500" marR="0" indent="-1397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loria Hallelujah"/>
              <a:buChar char="–"/>
              <a:defRPr sz="2700"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944883" y="663066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-US" sz="4800">
                <a:latin typeface="Questrial"/>
                <a:ea typeface="Questrial"/>
                <a:cs typeface="Questrial"/>
                <a:sym typeface="Questrial"/>
              </a:rPr>
              <a:t>Security Mindset</a:t>
            </a:r>
          </a:p>
        </p:txBody>
      </p:sp>
      <p:sp>
        <p:nvSpPr>
          <p:cNvPr id="16" name="Shape 16"/>
          <p:cNvSpPr txBox="1"/>
          <p:nvPr/>
        </p:nvSpPr>
        <p:spPr>
          <a:xfrm>
            <a:off x="883908" y="780850"/>
            <a:ext cx="66164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Lesson Introduction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055366" y="2850162"/>
            <a:ext cx="10313399" cy="1896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Why is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cyber security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important?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How do we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understand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cyber security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What needs to be done to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address cyber security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?</a:t>
            </a:r>
          </a:p>
        </p:txBody>
      </p:sp>
      <p:cxnSp>
        <p:nvCxnSpPr>
          <p:cNvPr id="18" name="Shape 18"/>
          <p:cNvCxnSpPr/>
          <p:nvPr/>
        </p:nvCxnSpPr>
        <p:spPr>
          <a:xfrm>
            <a:off x="864250" y="2366375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9" name="Shape 19"/>
          <p:cNvCxnSpPr/>
          <p:nvPr/>
        </p:nvCxnSpPr>
        <p:spPr>
          <a:xfrm>
            <a:off x="883900" y="5790550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2000516" y="448050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Vulnerabilities and Attacks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596" y="1341600"/>
            <a:ext cx="7773304" cy="533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556133" y="3130100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6B9462"/>
                </a:solidFill>
              </a:rPr>
              <a:t>A few hours later...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title" idx="2"/>
          </p:nvPr>
        </p:nvSpPr>
        <p:spPr>
          <a:xfrm>
            <a:off x="2000516" y="448050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000" b="1" dirty="0">
                <a:solidFill>
                  <a:srgbClr val="9B37AA"/>
                </a:solidFill>
              </a:rPr>
              <a:t>Vulnerabilities and Attacks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674" y="1062975"/>
            <a:ext cx="9494526" cy="5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2000516" y="448050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Vulnerabilities and Attacks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91941" y="2391631"/>
            <a:ext cx="10808099" cy="9131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b="1"/>
              <a:t>Muahaha!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title" idx="2"/>
          </p:nvPr>
        </p:nvSpPr>
        <p:spPr>
          <a:xfrm>
            <a:off x="3791101" y="3411366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6700" dirty="0">
                <a:solidFill>
                  <a:srgbClr val="B22828"/>
                </a:solidFill>
              </a:rPr>
              <a:t>FAIL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951" y="1168850"/>
            <a:ext cx="6395900" cy="551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1961666" y="369933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A Real World Example: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8093" y="1736394"/>
            <a:ext cx="1006200" cy="127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868" y="3334594"/>
            <a:ext cx="1006200" cy="127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65543" y="2593819"/>
            <a:ext cx="1006200" cy="127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2054183" y="1375550"/>
            <a:ext cx="9619199" cy="19598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What is your </a:t>
            </a:r>
            <a:r>
              <a:rPr lang="en-US" sz="3200" b="1">
                <a:solidFill>
                  <a:srgbClr val="6B9462"/>
                </a:solidFill>
              </a:rPr>
              <a:t>hacked/stolen data worth</a:t>
            </a:r>
            <a:r>
              <a:rPr lang="en-US" sz="3200">
                <a:solidFill>
                  <a:schemeClr val="dk1"/>
                </a:solidFill>
              </a:rPr>
              <a:t> on the Black Market (as of March 2015)? Enter </a:t>
            </a:r>
            <a:r>
              <a:rPr lang="en-US" sz="3200" b="1">
                <a:solidFill>
                  <a:srgbClr val="6B9462"/>
                </a:solidFill>
              </a:rPr>
              <a:t>dollar amounts</a:t>
            </a:r>
            <a:r>
              <a:rPr lang="en-US" sz="3200">
                <a:solidFill>
                  <a:schemeClr val="dk1"/>
                </a:solidFill>
              </a:rPr>
              <a:t> in the boxes next to the data.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2158058" y="597166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Black Market Prices Quiz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2"/>
          </p:nvPr>
        </p:nvSpPr>
        <p:spPr>
          <a:xfrm>
            <a:off x="2321833" y="3146832"/>
            <a:ext cx="9296700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</a:rPr>
              <a:t>3 digit security code on your credit card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</a:rPr>
              <a:t>Credit card information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</a:rPr>
              <a:t>PayPal/</a:t>
            </a:r>
            <a:r>
              <a:rPr lang="en-US" sz="3200" b="1" dirty="0" err="1">
                <a:solidFill>
                  <a:schemeClr val="dk1"/>
                </a:solidFill>
              </a:rPr>
              <a:t>Ebay</a:t>
            </a:r>
            <a:r>
              <a:rPr lang="en-US" sz="3200" b="1" dirty="0">
                <a:solidFill>
                  <a:schemeClr val="dk1"/>
                </a:solidFill>
              </a:rPr>
              <a:t> account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 dirty="0">
                <a:solidFill>
                  <a:schemeClr val="dk1"/>
                </a:solidFill>
              </a:rPr>
              <a:t>Health information</a:t>
            </a:r>
          </a:p>
        </p:txBody>
      </p:sp>
      <p:sp>
        <p:nvSpPr>
          <p:cNvPr id="154" name="Shape 154"/>
          <p:cNvSpPr/>
          <p:nvPr/>
        </p:nvSpPr>
        <p:spPr>
          <a:xfrm>
            <a:off x="950468" y="3402750"/>
            <a:ext cx="12075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950468" y="4103750"/>
            <a:ext cx="12075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950468" y="4814950"/>
            <a:ext cx="12075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950468" y="5526150"/>
            <a:ext cx="12075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2079508" y="322300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Sony Pictures Quiz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719350" y="2429800"/>
            <a:ext cx="11137500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rgbClr val="6B9462"/>
              </a:buClr>
            </a:pPr>
            <a:r>
              <a:rPr lang="en-US" b="1" dirty="0">
                <a:solidFill>
                  <a:srgbClr val="6B9462"/>
                </a:solidFill>
              </a:rPr>
              <a:t>The threat source was:</a:t>
            </a:r>
          </a:p>
          <a:p>
            <a:pPr marL="304800" lvl="0" indent="3048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[1] cybercriminals, [2] </a:t>
            </a:r>
            <a:r>
              <a:rPr lang="en-US" dirty="0" err="1">
                <a:solidFill>
                  <a:schemeClr val="dk1"/>
                </a:solidFill>
              </a:rPr>
              <a:t>Hacktivists</a:t>
            </a:r>
            <a:r>
              <a:rPr lang="en-US" dirty="0">
                <a:solidFill>
                  <a:schemeClr val="dk1"/>
                </a:solidFill>
              </a:rPr>
              <a:t>, or [3] Nation-State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rgbClr val="6B9462"/>
              </a:buClr>
            </a:pPr>
            <a:r>
              <a:rPr lang="en-US" b="1" dirty="0">
                <a:solidFill>
                  <a:srgbClr val="6B9462"/>
                </a:solidFill>
              </a:rPr>
              <a:t>Goal of the attack was:</a:t>
            </a:r>
          </a:p>
          <a:p>
            <a:pPr marL="60960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[1] Monetize stolen information, [2] Stop Sony from releasing the movie “</a:t>
            </a:r>
            <a:r>
              <a:rPr lang="en-US" dirty="0" smtClean="0">
                <a:solidFill>
                  <a:schemeClr val="dk1"/>
                </a:solidFill>
              </a:rPr>
              <a:t>interview”)</a:t>
            </a:r>
            <a:r>
              <a:rPr lang="en-US" dirty="0">
                <a:solidFill>
                  <a:schemeClr val="dk1"/>
                </a:solidFill>
              </a:rPr>
              <a:t>, [3] Extort money from Sony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rgbClr val="6B9462"/>
              </a:buClr>
            </a:pPr>
            <a:r>
              <a:rPr lang="en-US" b="1" dirty="0">
                <a:solidFill>
                  <a:srgbClr val="6B9462"/>
                </a:solidFill>
              </a:rPr>
              <a:t>What did the attack accomplish:</a:t>
            </a:r>
          </a:p>
          <a:p>
            <a:pPr marL="304800" lvl="0" indent="3048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[1] Disclosed sensitive data, [2] Destroyed Sony computers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b="1" dirty="0">
              <a:solidFill>
                <a:schemeClr val="dk1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5176582" y="2429800"/>
            <a:ext cx="727799" cy="4802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5415832" y="3700600"/>
            <a:ext cx="727799" cy="4802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6623549" y="5295133"/>
            <a:ext cx="727799" cy="4802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body" idx="2"/>
          </p:nvPr>
        </p:nvSpPr>
        <p:spPr>
          <a:xfrm>
            <a:off x="1929551" y="1349983"/>
            <a:ext cx="9927299" cy="1284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dk1"/>
                </a:solidFill>
              </a:rPr>
              <a:t>With regards to the </a:t>
            </a:r>
            <a:r>
              <a:rPr lang="en-US" sz="1800" b="1" dirty="0">
                <a:solidFill>
                  <a:srgbClr val="6B9462"/>
                </a:solidFill>
              </a:rPr>
              <a:t>“The Interview”</a:t>
            </a:r>
            <a:r>
              <a:rPr lang="en-US" sz="1800" dirty="0">
                <a:solidFill>
                  <a:schemeClr val="dk1"/>
                </a:solidFill>
              </a:rPr>
              <a:t> (2014) related hack, answer the following questions. Put the number of the correct answer in the box next to the question: 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150" y="686499"/>
            <a:ext cx="10043702" cy="56495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532600" y="281533"/>
            <a:ext cx="113645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>
                <a:solidFill>
                  <a:srgbClr val="9B37AA"/>
                </a:solidFill>
              </a:rPr>
              <a:t>Revisiting Threats, Vulnerabilities,</a:t>
            </a:r>
            <a:r>
              <a:rPr lang="en-US" sz="3200"/>
              <a:t> </a:t>
            </a:r>
            <a:r>
              <a:rPr lang="en-US" sz="3200">
                <a:solidFill>
                  <a:srgbClr val="9B37AA"/>
                </a:solidFill>
              </a:rPr>
              <a:t>Attacks, and Risk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947700" y="5183766"/>
            <a:ext cx="105344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Relationship of Key Cyber Security Concepts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823500" y="385333"/>
            <a:ext cx="10545000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What Should </a:t>
            </a:r>
            <a:r>
              <a:rPr lang="en-US" dirty="0" smtClean="0">
                <a:solidFill>
                  <a:srgbClr val="9B37AA"/>
                </a:solidFill>
              </a:rPr>
              <a:t>We </a:t>
            </a:r>
            <a:r>
              <a:rPr lang="en-US" dirty="0">
                <a:solidFill>
                  <a:srgbClr val="9B37AA"/>
                </a:solidFill>
              </a:rPr>
              <a:t>do in Cyber Security?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842383" y="1423766"/>
            <a:ext cx="10808099" cy="33516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dirty="0">
                <a:solidFill>
                  <a:schemeClr val="dk1"/>
                </a:solidFill>
              </a:rPr>
              <a:t>Make threats go away </a:t>
            </a:r>
            <a:r>
              <a:rPr lang="en-US" sz="3200" b="1" dirty="0">
                <a:solidFill>
                  <a:srgbClr val="6B9462"/>
                </a:solidFill>
              </a:rPr>
              <a:t>(crime should not pay</a:t>
            </a:r>
            <a:r>
              <a:rPr lang="en-US" sz="3200" b="1" dirty="0" smtClean="0">
                <a:solidFill>
                  <a:srgbClr val="6B9462"/>
                </a:solidFill>
              </a:rPr>
              <a:t>)</a:t>
            </a:r>
            <a:r>
              <a:rPr lang="en-US" sz="3200" dirty="0" smtClean="0">
                <a:solidFill>
                  <a:schemeClr val="dk1"/>
                </a:solidFill>
              </a:rPr>
              <a:t> </a:t>
            </a:r>
            <a:endParaRPr lang="en-US" sz="3200" dirty="0">
              <a:solidFill>
                <a:schemeClr val="dk1"/>
              </a:solidFill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dirty="0">
                <a:solidFill>
                  <a:schemeClr val="dk1"/>
                </a:solidFill>
              </a:rPr>
              <a:t>Reduce vulnerabilities</a:t>
            </a: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dirty="0">
                <a:solidFill>
                  <a:schemeClr val="dk1"/>
                </a:solidFill>
              </a:rPr>
              <a:t>Strive to meet security requirements of sensitive information:</a:t>
            </a:r>
          </a:p>
          <a:p>
            <a:pPr marL="1219200" lvl="3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</a:pPr>
            <a:r>
              <a:rPr lang="en-US" sz="3200" b="1" dirty="0">
                <a:solidFill>
                  <a:srgbClr val="6B9462"/>
                </a:solidFill>
              </a:rPr>
              <a:t>Confidentiality </a:t>
            </a:r>
          </a:p>
          <a:p>
            <a:pPr marL="1219200" lvl="3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</a:pPr>
            <a:r>
              <a:rPr lang="en-US" sz="3200" b="1" dirty="0">
                <a:solidFill>
                  <a:srgbClr val="6B9462"/>
                </a:solidFill>
              </a:rPr>
              <a:t>Integrity </a:t>
            </a:r>
          </a:p>
          <a:p>
            <a:pPr marL="1219200" lvl="3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</a:pPr>
            <a:r>
              <a:rPr lang="en-US" sz="3200" b="1" dirty="0">
                <a:solidFill>
                  <a:srgbClr val="6B9462"/>
                </a:solidFill>
              </a:rPr>
              <a:t>Availability</a:t>
            </a:r>
          </a:p>
          <a:p>
            <a:pPr marL="1219200" lvl="3" indent="-1524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-US" sz="3200" dirty="0"/>
              <a:t>Other consequences (</a:t>
            </a:r>
            <a:r>
              <a:rPr lang="en-US" sz="3200" dirty="0" err="1"/>
              <a:t>stuxnet</a:t>
            </a:r>
            <a:r>
              <a:rPr lang="en-US" sz="3200" dirty="0"/>
              <a:t>, physical)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6190100" y="3546133"/>
            <a:ext cx="51782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sz="4000" b="1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CIA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7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(not the intelligence agency)</a:t>
            </a:r>
          </a:p>
        </p:txBody>
      </p:sp>
      <p:cxnSp>
        <p:nvCxnSpPr>
          <p:cNvPr id="187" name="Shape 187"/>
          <p:cNvCxnSpPr/>
          <p:nvPr/>
        </p:nvCxnSpPr>
        <p:spPr>
          <a:xfrm>
            <a:off x="5346166" y="4037733"/>
            <a:ext cx="680099" cy="475199"/>
          </a:xfrm>
          <a:prstGeom prst="straightConnector1">
            <a:avLst/>
          </a:prstGeom>
          <a:noFill/>
          <a:ln w="76200" cap="flat" cmpd="sng">
            <a:solidFill>
              <a:srgbClr val="6B9462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88" name="Shape 188"/>
          <p:cNvCxnSpPr/>
          <p:nvPr/>
        </p:nvCxnSpPr>
        <p:spPr>
          <a:xfrm rot="10800000" flipH="1">
            <a:off x="4592366" y="4578433"/>
            <a:ext cx="1433699" cy="598199"/>
          </a:xfrm>
          <a:prstGeom prst="straightConnector1">
            <a:avLst/>
          </a:prstGeom>
          <a:noFill/>
          <a:ln w="76200" cap="flat" cmpd="sng">
            <a:solidFill>
              <a:srgbClr val="6B9462"/>
            </a:solidFill>
            <a:prstDash val="solid"/>
            <a:round/>
            <a:headEnd type="none" w="lg" len="lg"/>
            <a:tailEnd type="stealth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823500" y="614766"/>
            <a:ext cx="10545000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What should the Good Guys Do?</a:t>
            </a:r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096383" y="1932550"/>
            <a:ext cx="7192500" cy="33516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3200" b="1"/>
              <a:t>Prevention </a:t>
            </a:r>
          </a:p>
          <a:p>
            <a:pPr marL="304800" lvl="0" indent="-152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3200" b="1"/>
              <a:t>Detection </a:t>
            </a:r>
          </a:p>
          <a:p>
            <a:pPr marL="304800" lvl="0" indent="-152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3200" b="1"/>
              <a:t>Response </a:t>
            </a:r>
          </a:p>
          <a:p>
            <a:pPr marL="304800" lvl="0" indent="-152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3200" b="1"/>
              <a:t>Recovery and remediation </a:t>
            </a:r>
          </a:p>
          <a:p>
            <a:pPr marL="304800" lvl="0" indent="-152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3200"/>
              <a:t>Policy</a:t>
            </a:r>
            <a:r>
              <a:rPr lang="en-US" sz="3200">
                <a:solidFill>
                  <a:srgbClr val="6B9462"/>
                </a:solidFill>
              </a:rPr>
              <a:t> </a:t>
            </a:r>
            <a:r>
              <a:rPr lang="en-US" sz="3200" b="1">
                <a:solidFill>
                  <a:srgbClr val="6B9462"/>
                </a:solidFill>
              </a:rPr>
              <a:t>(what)</a:t>
            </a:r>
            <a:r>
              <a:rPr lang="en-US" sz="3200" b="1"/>
              <a:t> </a:t>
            </a:r>
            <a:r>
              <a:rPr lang="en-US" sz="3200"/>
              <a:t>vs. mechanism</a:t>
            </a:r>
            <a:r>
              <a:rPr lang="en-US" sz="3200" b="1">
                <a:solidFill>
                  <a:srgbClr val="6B9462"/>
                </a:solidFill>
              </a:rPr>
              <a:t> (how)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3175" y="1694175"/>
            <a:ext cx="3067325" cy="407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/>
        </p:nvSpPr>
        <p:spPr>
          <a:xfrm>
            <a:off x="823500" y="2320416"/>
            <a:ext cx="11556899" cy="43389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Complexity is the enemy (</a:t>
            </a:r>
            <a:r>
              <a:rPr lang="en-US" sz="3200" b="1" dirty="0">
                <a:solidFill>
                  <a:srgbClr val="6B9462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economy of mechanism</a:t>
            </a: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)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Fail-safe defaults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Complete mediation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Open Design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Least Privilege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Psychological acceptability</a:t>
            </a:r>
          </a:p>
          <a:p>
            <a:pPr marL="914400" lvl="2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Gloria Hallelujah"/>
              <a:buChar char="●"/>
            </a:pPr>
            <a:r>
              <a:rPr lang="en-US" sz="32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......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823500" y="260800"/>
            <a:ext cx="10545000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How </a:t>
            </a:r>
            <a:r>
              <a:rPr lang="en-US" dirty="0" smtClean="0">
                <a:solidFill>
                  <a:srgbClr val="9B37AA"/>
                </a:solidFill>
              </a:rPr>
              <a:t>Do </a:t>
            </a:r>
            <a:r>
              <a:rPr lang="en-US" dirty="0">
                <a:solidFill>
                  <a:srgbClr val="9B37AA"/>
                </a:solidFill>
              </a:rPr>
              <a:t>We Address Cyber Security?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06316" y="1144366"/>
            <a:ext cx="11287500" cy="15020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chemeClr val="dk1"/>
                </a:solidFill>
              </a:rPr>
              <a:t>Reduce vulnerabilities by following </a:t>
            </a:r>
            <a:r>
              <a:rPr lang="en-US" sz="3200" b="1">
                <a:solidFill>
                  <a:srgbClr val="6B9462"/>
                </a:solidFill>
              </a:rPr>
              <a:t>basic design principles for secure systems</a:t>
            </a:r>
            <a:r>
              <a:rPr lang="en-US" sz="3200">
                <a:solidFill>
                  <a:schemeClr val="dk1"/>
                </a:solidFill>
              </a:rPr>
              <a:t>: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4296" y="3326750"/>
            <a:ext cx="2798849" cy="30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hape 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150" y="1205877"/>
            <a:ext cx="9812801" cy="3846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66984" y="1328139"/>
            <a:ext cx="8673000" cy="13220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We worry about </a:t>
            </a:r>
            <a:r>
              <a:rPr lang="en-US" sz="3200" b="1">
                <a:solidFill>
                  <a:srgbClr val="6B9462"/>
                </a:solidFill>
              </a:rPr>
              <a:t>security</a:t>
            </a:r>
            <a:r>
              <a:rPr lang="en-US" sz="3200">
                <a:solidFill>
                  <a:schemeClr val="dk1"/>
                </a:solidFill>
              </a:rPr>
              <a:t> when...</a:t>
            </a:r>
          </a:p>
          <a:p>
            <a:pPr marL="190500" lvl="0" indent="0" rtl="0">
              <a:spcBef>
                <a:spcPts val="0"/>
              </a:spcBef>
              <a:buNone/>
            </a:pPr>
            <a:endParaRPr sz="3200">
              <a:solidFill>
                <a:srgbClr val="6B9462"/>
              </a:solidFill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362600" y="4875766"/>
            <a:ext cx="11466899" cy="2627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19050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...</a:t>
            </a:r>
            <a:r>
              <a:rPr lang="en-US" sz="3200">
                <a:solidFill>
                  <a:schemeClr val="dk1"/>
                </a:solidFill>
              </a:rPr>
              <a:t>we have </a:t>
            </a:r>
            <a:r>
              <a:rPr lang="en-US" sz="3200" b="1">
                <a:solidFill>
                  <a:srgbClr val="6B9462"/>
                </a:solidFill>
              </a:rPr>
              <a:t>something of value</a:t>
            </a:r>
            <a:r>
              <a:rPr lang="en-US" sz="3200">
                <a:solidFill>
                  <a:schemeClr val="dk1"/>
                </a:solidFill>
              </a:rPr>
              <a:t> and there is a </a:t>
            </a:r>
            <a:r>
              <a:rPr lang="en-US" sz="3200" b="1">
                <a:solidFill>
                  <a:srgbClr val="6B9462"/>
                </a:solidFill>
              </a:rPr>
              <a:t>risk it could be harmed</a:t>
            </a:r>
            <a:r>
              <a:rPr lang="en-US" sz="3200">
                <a:solidFill>
                  <a:schemeClr val="dk1"/>
                </a:solidFill>
              </a:rPr>
              <a:t>.</a:t>
            </a:r>
          </a:p>
        </p:txBody>
      </p:sp>
      <p:sp>
        <p:nvSpPr>
          <p:cNvPr id="28" name="Shape 28"/>
          <p:cNvSpPr txBox="1"/>
          <p:nvPr/>
        </p:nvSpPr>
        <p:spPr>
          <a:xfrm>
            <a:off x="1957291" y="348766"/>
            <a:ext cx="8277299" cy="857099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Why Cyber Security?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2222408" y="1472783"/>
            <a:ext cx="9851099" cy="14430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>
                <a:solidFill>
                  <a:schemeClr val="dk1"/>
                </a:solidFill>
              </a:rPr>
              <a:t>What is the estimated value of </a:t>
            </a:r>
            <a:r>
              <a:rPr lang="en-US" sz="3200" b="1">
                <a:solidFill>
                  <a:srgbClr val="6B9462"/>
                </a:solidFill>
              </a:rPr>
              <a:t>world-wide losses</a:t>
            </a:r>
            <a:r>
              <a:rPr lang="en-US" sz="3200">
                <a:solidFill>
                  <a:schemeClr val="dk1"/>
                </a:solidFill>
              </a:rPr>
              <a:t> due to </a:t>
            </a:r>
            <a:r>
              <a:rPr lang="en-US" sz="3200" b="1">
                <a:solidFill>
                  <a:srgbClr val="6B9462"/>
                </a:solidFill>
              </a:rPr>
              <a:t>cybercrime</a:t>
            </a:r>
            <a:r>
              <a:rPr lang="en-US" sz="3200">
                <a:solidFill>
                  <a:schemeClr val="dk1"/>
                </a:solidFill>
              </a:rPr>
              <a:t>?</a:t>
            </a:r>
          </a:p>
        </p:txBody>
      </p:sp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2350538" y="748166"/>
            <a:ext cx="6035699" cy="7784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Mindset Quiz #1</a:t>
            </a:r>
          </a:p>
        </p:txBody>
      </p:sp>
      <p:sp>
        <p:nvSpPr>
          <p:cNvPr id="213" name="Shape 213"/>
          <p:cNvSpPr/>
          <p:nvPr/>
        </p:nvSpPr>
        <p:spPr>
          <a:xfrm>
            <a:off x="1267016" y="3268150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1267016" y="4261216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1267016" y="5302916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>
            <a:spLocks noGrp="1"/>
          </p:cNvSpPr>
          <p:nvPr>
            <p:ph type="body" idx="2"/>
          </p:nvPr>
        </p:nvSpPr>
        <p:spPr>
          <a:xfrm>
            <a:off x="2222416" y="3219516"/>
            <a:ext cx="10759499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Less than $10 Billion (US)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Close to $500 Billion (US)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Trillions of US Dollars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</p:txBody>
      </p:sp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8068" y="3103744"/>
            <a:ext cx="1006200" cy="127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Shape 2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5543" y="4383019"/>
            <a:ext cx="1006200" cy="127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9918" y="4383019"/>
            <a:ext cx="1006200" cy="127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2018150" y="1526558"/>
            <a:ext cx="10556099" cy="14430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Data breaches </a:t>
            </a:r>
            <a:r>
              <a:rPr lang="en-US" sz="3200">
                <a:solidFill>
                  <a:schemeClr val="dk1"/>
                </a:solidFill>
              </a:rPr>
              <a:t>violate which of the following </a:t>
            </a:r>
            <a:r>
              <a:rPr lang="en-US" sz="3200" b="1">
                <a:solidFill>
                  <a:srgbClr val="6B9462"/>
                </a:solidFill>
              </a:rPr>
              <a:t>security requirements</a:t>
            </a:r>
            <a:r>
              <a:rPr lang="en-US" sz="3200">
                <a:solidFill>
                  <a:schemeClr val="dk1"/>
                </a:solidFill>
              </a:rPr>
              <a:t>?</a:t>
            </a:r>
          </a:p>
        </p:txBody>
      </p:sp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2350538" y="748166"/>
            <a:ext cx="6035699" cy="7784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Mindset Quiz #</a:t>
            </a:r>
            <a:r>
              <a:rPr lang="en-US"/>
              <a:t>2</a:t>
            </a:r>
          </a:p>
        </p:txBody>
      </p:sp>
      <p:sp>
        <p:nvSpPr>
          <p:cNvPr id="228" name="Shape 228"/>
          <p:cNvSpPr txBox="1">
            <a:spLocks noGrp="1"/>
          </p:cNvSpPr>
          <p:nvPr>
            <p:ph type="body" idx="2"/>
          </p:nvPr>
        </p:nvSpPr>
        <p:spPr>
          <a:xfrm>
            <a:off x="4823450" y="3411900"/>
            <a:ext cx="10759499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>
                <a:solidFill>
                  <a:schemeClr val="dk1"/>
                </a:solidFill>
              </a:rPr>
              <a:t>Integrity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1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>
                <a:solidFill>
                  <a:schemeClr val="dk1"/>
                </a:solidFill>
              </a:rPr>
              <a:t>Availability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1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1">
                <a:solidFill>
                  <a:schemeClr val="dk1"/>
                </a:solidFill>
              </a:rPr>
              <a:t>Confidentiality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1">
              <a:solidFill>
                <a:schemeClr val="dk1"/>
              </a:solidFill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3868050" y="3460533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3868050" y="4453600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3868050" y="5495300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2222433" y="1115483"/>
            <a:ext cx="9392400" cy="14430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>
                <a:solidFill>
                  <a:schemeClr val="dk1"/>
                </a:solidFill>
              </a:rPr>
              <a:t>What </a:t>
            </a:r>
            <a:r>
              <a:rPr lang="en-US" sz="3200" b="1">
                <a:solidFill>
                  <a:srgbClr val="6B9462"/>
                </a:solidFill>
              </a:rPr>
              <a:t>security weakness</a:t>
            </a:r>
            <a:r>
              <a:rPr lang="en-US" sz="3200">
                <a:solidFill>
                  <a:schemeClr val="dk1"/>
                </a:solidFill>
              </a:rPr>
              <a:t> was exploited to enable </a:t>
            </a:r>
            <a:r>
              <a:rPr lang="en-US" sz="3200" b="1">
                <a:solidFill>
                  <a:srgbClr val="6B9462"/>
                </a:solidFill>
              </a:rPr>
              <a:t>Stuxnet malware</a:t>
            </a:r>
            <a:r>
              <a:rPr lang="en-US" sz="3200">
                <a:solidFill>
                  <a:schemeClr val="dk1"/>
                </a:solidFill>
              </a:rPr>
              <a:t> to compromise </a:t>
            </a:r>
            <a:r>
              <a:rPr lang="en-US" sz="3200" b="1">
                <a:solidFill>
                  <a:srgbClr val="6B9462"/>
                </a:solidFill>
              </a:rPr>
              <a:t>Iran</a:t>
            </a:r>
            <a:r>
              <a:rPr lang="en-US" sz="3200">
                <a:solidFill>
                  <a:schemeClr val="dk1"/>
                </a:solidFill>
              </a:rPr>
              <a:t>'s nuclear plan networks?</a:t>
            </a:r>
          </a:p>
        </p:txBody>
      </p:sp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2272721" y="517333"/>
            <a:ext cx="6035699" cy="778499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Mindset Quiz #3</a:t>
            </a:r>
          </a:p>
        </p:txBody>
      </p:sp>
      <p:sp>
        <p:nvSpPr>
          <p:cNvPr id="240" name="Shape 240"/>
          <p:cNvSpPr txBox="1">
            <a:spLocks noGrp="1"/>
          </p:cNvSpPr>
          <p:nvPr>
            <p:ph type="body" idx="2"/>
          </p:nvPr>
        </p:nvSpPr>
        <p:spPr>
          <a:xfrm>
            <a:off x="1979233" y="3383865"/>
            <a:ext cx="10759499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Out of date anti-virus system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Disloyal employees or poor </a:t>
            </a:r>
            <a:r>
              <a:rPr lang="en-US" sz="2800" dirty="0" smtClean="0">
                <a:solidFill>
                  <a:schemeClr val="dk1"/>
                </a:solidFill>
              </a:rPr>
              <a:t>judgment </a:t>
            </a:r>
            <a:r>
              <a:rPr lang="en-US" sz="2800" dirty="0">
                <a:solidFill>
                  <a:schemeClr val="dk1"/>
                </a:solidFill>
              </a:rPr>
              <a:t>by humans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Weak security controls, such as easy to guess passwords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>
            <a:off x="1267016" y="3268150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1267016" y="4261216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1267016" y="5302916"/>
            <a:ext cx="650400" cy="6335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944883" y="578401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 sz="4800">
                <a:latin typeface="Questrial"/>
                <a:ea typeface="Questrial"/>
                <a:cs typeface="Questrial"/>
                <a:sym typeface="Questrial"/>
              </a:rPr>
              <a:t>Security Mindset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883908" y="746984"/>
            <a:ext cx="6616499" cy="2000100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Lesson Summary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1085117" y="2391850"/>
            <a:ext cx="10314599" cy="1896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  <a:buFont typeface="Questrial"/>
            </a:pP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Cyber Security:</a:t>
            </a:r>
          </a:p>
          <a:p>
            <a:pPr marL="609600" lvl="1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HUGE problem for people, governments, companies, etc</a:t>
            </a:r>
          </a:p>
          <a:p>
            <a:pPr marL="609600" lvl="1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Enhance the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level of assurance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of systems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Security mindset </a:t>
            </a: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requires we know:</a:t>
            </a:r>
          </a:p>
          <a:p>
            <a:pPr marL="609600" lvl="1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  <a:buFont typeface="Questrial"/>
            </a:pP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threats</a:t>
            </a:r>
          </a:p>
          <a:p>
            <a:pPr marL="609600" lvl="1" indent="-152400" rtl="0">
              <a:lnSpc>
                <a:spcPct val="115000"/>
              </a:lnSpc>
              <a:spcBef>
                <a:spcPts val="0"/>
              </a:spcBef>
              <a:buClr>
                <a:srgbClr val="6B9462"/>
              </a:buClr>
              <a:buSzPct val="100000"/>
              <a:buFont typeface="Questrial"/>
            </a:pP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actors/motivations</a:t>
            </a:r>
          </a:p>
          <a:p>
            <a:pPr marL="609600" lvl="1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Questrial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how they </a:t>
            </a:r>
            <a:r>
              <a:rPr lang="en-US" sz="2400" b="1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successfully attack</a:t>
            </a:r>
            <a:r>
              <a:rPr lang="en-US" sz="2400">
                <a:solidFill>
                  <a:srgbClr val="6B9462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</a:p>
        </p:txBody>
      </p:sp>
      <p:cxnSp>
        <p:nvCxnSpPr>
          <p:cNvPr id="253" name="Shape 253"/>
          <p:cNvCxnSpPr/>
          <p:nvPr/>
        </p:nvCxnSpPr>
        <p:spPr>
          <a:xfrm>
            <a:off x="864250" y="2213975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54" name="Shape 254"/>
          <p:cNvCxnSpPr/>
          <p:nvPr/>
        </p:nvCxnSpPr>
        <p:spPr>
          <a:xfrm>
            <a:off x="883900" y="6171550"/>
            <a:ext cx="101241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317983" y="2815083"/>
            <a:ext cx="8771699" cy="1040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chemeClr val="dk1"/>
                </a:solidFill>
              </a:rPr>
              <a:t>if stolen, criminals can profit from it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75416" y="2171166"/>
            <a:ext cx="10290299" cy="1040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Individuals store a lot of sensitive data online</a:t>
            </a:r>
          </a:p>
        </p:txBody>
      </p:sp>
      <p:sp>
        <p:nvSpPr>
          <p:cNvPr id="36" name="Shape 36"/>
          <p:cNvSpPr txBox="1">
            <a:spLocks noGrp="1"/>
          </p:cNvSpPr>
          <p:nvPr>
            <p:ph type="body" idx="3"/>
          </p:nvPr>
        </p:nvSpPr>
        <p:spPr>
          <a:xfrm>
            <a:off x="1317983" y="4736816"/>
            <a:ext cx="10483200" cy="9873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dirty="0" smtClean="0">
                <a:solidFill>
                  <a:schemeClr val="dk1"/>
                </a:solidFill>
              </a:rPr>
              <a:t>nefarious </a:t>
            </a:r>
            <a:r>
              <a:rPr lang="en-US" sz="3200" dirty="0">
                <a:solidFill>
                  <a:schemeClr val="dk1"/>
                </a:solidFill>
              </a:rPr>
              <a:t>parties could profit by controlling it</a:t>
            </a:r>
          </a:p>
        </p:txBody>
      </p:sp>
      <p:sp>
        <p:nvSpPr>
          <p:cNvPr id="37" name="Shape 37"/>
          <p:cNvSpPr txBox="1">
            <a:spLocks noGrp="1"/>
          </p:cNvSpPr>
          <p:nvPr>
            <p:ph type="body" idx="4"/>
          </p:nvPr>
        </p:nvSpPr>
        <p:spPr>
          <a:xfrm>
            <a:off x="475416" y="4042100"/>
            <a:ext cx="10290299" cy="1040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Societies rely on the internet </a:t>
            </a:r>
          </a:p>
        </p:txBody>
      </p:sp>
      <p:sp>
        <p:nvSpPr>
          <p:cNvPr id="38" name="Shape 38"/>
          <p:cNvSpPr txBox="1"/>
          <p:nvPr/>
        </p:nvSpPr>
        <p:spPr>
          <a:xfrm>
            <a:off x="1957291" y="348766"/>
            <a:ext cx="8277299" cy="857099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Why Cyber Security?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2018" y="348777"/>
            <a:ext cx="2646500" cy="180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381383" y="2086148"/>
            <a:ext cx="10483200" cy="9873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>
                <a:solidFill>
                  <a:schemeClr val="dk1"/>
                </a:solidFill>
              </a:rPr>
              <a:t>whoever controls the grid controls the community infrastructure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1434216" y="4895781"/>
            <a:ext cx="10483200" cy="9873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-US" sz="3200"/>
              <a:t>unauthorized access could be economically or politically disasterous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body" idx="3"/>
          </p:nvPr>
        </p:nvSpPr>
        <p:spPr>
          <a:xfrm>
            <a:off x="528250" y="3604314"/>
            <a:ext cx="10290299" cy="1040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Business and government proprietary information is often stored on the internet </a:t>
            </a:r>
          </a:p>
        </p:txBody>
      </p:sp>
      <p:sp>
        <p:nvSpPr>
          <p:cNvPr id="48" name="Shape 48"/>
          <p:cNvSpPr txBox="1"/>
          <p:nvPr/>
        </p:nvSpPr>
        <p:spPr>
          <a:xfrm>
            <a:off x="1957291" y="348766"/>
            <a:ext cx="8277299" cy="857099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Why Cyber Security?</a:t>
            </a:r>
          </a:p>
        </p:txBody>
      </p:sp>
      <p:sp>
        <p:nvSpPr>
          <p:cNvPr id="49" name="Shape 49"/>
          <p:cNvSpPr txBox="1">
            <a:spLocks noGrp="1"/>
          </p:cNvSpPr>
          <p:nvPr>
            <p:ph type="body" idx="4"/>
          </p:nvPr>
        </p:nvSpPr>
        <p:spPr>
          <a:xfrm>
            <a:off x="528250" y="1495498"/>
            <a:ext cx="10290299" cy="1040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3200" b="1">
                <a:solidFill>
                  <a:srgbClr val="6B9462"/>
                </a:solidFill>
              </a:rPr>
              <a:t>Smart Grids rely on cyber systems </a:t>
            </a:r>
          </a:p>
        </p:txBody>
      </p:sp>
      <p:pic>
        <p:nvPicPr>
          <p:cNvPr id="50" name="Shape 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2018" y="348777"/>
            <a:ext cx="2646500" cy="180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840325" y="1103483"/>
            <a:ext cx="10082699" cy="18021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Each of these organizations </a:t>
            </a:r>
            <a:r>
              <a:rPr lang="en-US" b="1">
                <a:solidFill>
                  <a:srgbClr val="6B9462"/>
                </a:solidFill>
              </a:rPr>
              <a:t>suffered data breaches</a:t>
            </a:r>
            <a:r>
              <a:rPr lang="en-US">
                <a:solidFill>
                  <a:schemeClr val="dk1"/>
                </a:solidFill>
              </a:rPr>
              <a:t> of more than</a:t>
            </a:r>
            <a:r>
              <a:rPr lang="en-US" b="1"/>
              <a:t> </a:t>
            </a:r>
            <a:r>
              <a:rPr lang="en-US"/>
              <a:t>30,000 records</a:t>
            </a:r>
            <a:r>
              <a:rPr lang="en-US">
                <a:solidFill>
                  <a:schemeClr val="dk1"/>
                </a:solidFill>
              </a:rPr>
              <a:t>. Check the companies that </a:t>
            </a:r>
            <a:r>
              <a:rPr lang="en-US" b="1">
                <a:solidFill>
                  <a:srgbClr val="6B9462"/>
                </a:solidFill>
              </a:rPr>
              <a:t>you have patronized</a:t>
            </a:r>
            <a:r>
              <a:rPr lang="en-US">
                <a:solidFill>
                  <a:schemeClr val="dk1"/>
                </a:solidFill>
              </a:rPr>
              <a:t>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1985791" y="395433"/>
            <a:ext cx="10363200" cy="11430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/>
              <a:t>Security Impact</a:t>
            </a:r>
            <a:r>
              <a:rPr lang="en-US" sz="4000"/>
              <a:t> Quiz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2885526" y="2372700"/>
            <a:ext cx="7691099" cy="30219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Home Depot                                 </a:t>
            </a:r>
            <a:endParaRPr lang="en-US" sz="2800" dirty="0" smtClean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800" dirty="0" smtClean="0">
                <a:solidFill>
                  <a:schemeClr val="dk1"/>
                </a:solidFill>
              </a:rPr>
              <a:t>Facebook</a:t>
            </a:r>
            <a:endParaRPr lang="en-US" sz="28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800" dirty="0" err="1">
                <a:solidFill>
                  <a:schemeClr val="dk1"/>
                </a:solidFill>
              </a:rPr>
              <a:t>Ebay</a:t>
            </a:r>
            <a:r>
              <a:rPr lang="en-US" sz="2800" dirty="0">
                <a:solidFill>
                  <a:schemeClr val="dk1"/>
                </a:solidFill>
              </a:rPr>
              <a:t>                                            </a:t>
            </a:r>
            <a:endParaRPr lang="en-US" sz="2800" dirty="0" smtClean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800" dirty="0" smtClean="0">
                <a:solidFill>
                  <a:schemeClr val="dk1"/>
                </a:solidFill>
              </a:rPr>
              <a:t>Apple</a:t>
            </a:r>
            <a:endParaRPr lang="en-US" sz="28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800" dirty="0">
                <a:solidFill>
                  <a:schemeClr val="dk1"/>
                </a:solidFill>
              </a:rPr>
              <a:t>JP Morgan Chase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800" dirty="0" err="1">
                <a:solidFill>
                  <a:schemeClr val="dk1"/>
                </a:solidFill>
              </a:rPr>
              <a:t>Snapchat</a:t>
            </a:r>
            <a:endParaRPr lang="en-US" sz="2800"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59" name="Shape 59"/>
          <p:cNvSpPr txBox="1"/>
          <p:nvPr/>
        </p:nvSpPr>
        <p:spPr>
          <a:xfrm>
            <a:off x="7382151" y="2539951"/>
            <a:ext cx="4056900" cy="3782099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7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Anthem                                        Target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7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Twitter                                        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7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UPS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700" dirty="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Mozilla                                        Nintendo</a:t>
            </a:r>
          </a:p>
        </p:txBody>
      </p:sp>
      <p:sp>
        <p:nvSpPr>
          <p:cNvPr id="60" name="Shape 60"/>
          <p:cNvSpPr/>
          <p:nvPr/>
        </p:nvSpPr>
        <p:spPr>
          <a:xfrm>
            <a:off x="2324318" y="27859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2324318" y="33955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2324318" y="40051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2324318" y="46147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2324318" y="52243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2324318" y="5833951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6775613" y="27839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6775613" y="33935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6775613" y="40031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6775613" y="46127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6775613" y="52223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6775613" y="5831926"/>
            <a:ext cx="488099" cy="4880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0950" tIns="60950" rIns="60950" bIns="6095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50" y="564575"/>
            <a:ext cx="1464175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97307" y="367866"/>
            <a:ext cx="69974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Cyber Assets at Risk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916" y="1655266"/>
            <a:ext cx="7956300" cy="1379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sz="3200">
                <a:solidFill>
                  <a:schemeClr val="dk1"/>
                </a:solidFill>
              </a:rPr>
              <a:t>How do we understand the risk to our online information and systems?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2"/>
          </p:nvPr>
        </p:nvSpPr>
        <p:spPr>
          <a:xfrm>
            <a:off x="2894816" y="2873150"/>
            <a:ext cx="9022499" cy="1379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rgbClr val="6B9462"/>
              </a:buClr>
              <a:buSzPct val="100000"/>
            </a:pPr>
            <a:r>
              <a:rPr lang="en-US" sz="3200" b="1">
                <a:solidFill>
                  <a:srgbClr val="6B9462"/>
                </a:solidFill>
              </a:rPr>
              <a:t>We need to develop a security mindset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3"/>
          </p:nvPr>
        </p:nvSpPr>
        <p:spPr>
          <a:xfrm>
            <a:off x="2894816" y="4930566"/>
            <a:ext cx="7956300" cy="1379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00000"/>
              </a:lnSpc>
              <a:spcBef>
                <a:spcPts val="0"/>
              </a:spcBef>
              <a:buClr>
                <a:srgbClr val="6B9462"/>
              </a:buClr>
              <a:buSzPct val="100000"/>
            </a:pPr>
            <a:r>
              <a:rPr lang="en-US" sz="3200" b="1">
                <a:solidFill>
                  <a:srgbClr val="6B9462"/>
                </a:solidFill>
              </a:rPr>
              <a:t>Threats, vulnerabilities and attacks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4"/>
          </p:nvPr>
        </p:nvSpPr>
        <p:spPr>
          <a:xfrm>
            <a:off x="685916" y="4089583"/>
            <a:ext cx="7956300" cy="13796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sz="3200">
                <a:solidFill>
                  <a:schemeClr val="dk1"/>
                </a:solidFill>
              </a:rPr>
              <a:t>What is the security mindset?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2597307" y="367866"/>
            <a:ext cx="69974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Cyber Assets at Risk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866250" y="4383516"/>
            <a:ext cx="3901200" cy="19344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dirty="0">
                <a:solidFill>
                  <a:srgbClr val="6B9462"/>
                </a:solidFill>
              </a:rPr>
              <a:t>Cybercriminals: </a:t>
            </a:r>
            <a:r>
              <a:rPr lang="en-US" dirty="0">
                <a:solidFill>
                  <a:schemeClr val="dk1"/>
                </a:solidFill>
              </a:rPr>
              <a:t>want to profit from our sensitive data for financial gain.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dirty="0">
              <a:solidFill>
                <a:srgbClr val="6B9462"/>
              </a:solidFill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body" idx="2"/>
          </p:nvPr>
        </p:nvSpPr>
        <p:spPr>
          <a:xfrm>
            <a:off x="7272566" y="2272366"/>
            <a:ext cx="4113899" cy="12569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-US" sz="2400" dirty="0" err="1">
                <a:solidFill>
                  <a:srgbClr val="6B9462"/>
                </a:solidFill>
              </a:rPr>
              <a:t>Hacktivists</a:t>
            </a:r>
            <a:r>
              <a:rPr lang="en-US" sz="2400" dirty="0">
                <a:solidFill>
                  <a:srgbClr val="6B9462"/>
                </a:solidFill>
              </a:rPr>
              <a:t>: </a:t>
            </a:r>
            <a:r>
              <a:rPr lang="en-US" sz="2400" dirty="0">
                <a:solidFill>
                  <a:schemeClr val="dk1"/>
                </a:solidFill>
              </a:rPr>
              <a:t>activists who do not like something  you are or  something you do.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3"/>
          </p:nvPr>
        </p:nvSpPr>
        <p:spPr>
          <a:xfrm>
            <a:off x="7281833" y="4442866"/>
            <a:ext cx="3666600" cy="12569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925"/>
              <a:buFont typeface="Arial"/>
              <a:buNone/>
            </a:pPr>
            <a:r>
              <a:rPr lang="en-US" sz="2400" dirty="0">
                <a:solidFill>
                  <a:srgbClr val="6B9462"/>
                </a:solidFill>
              </a:rPr>
              <a:t>Nation-states: </a:t>
            </a:r>
            <a:r>
              <a:rPr lang="en-US" sz="2400" dirty="0">
                <a:solidFill>
                  <a:schemeClr val="dk1"/>
                </a:solidFill>
              </a:rPr>
              <a:t>Countries do it for political advantage or for espionage.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dirty="0">
              <a:solidFill>
                <a:srgbClr val="6B9462"/>
              </a:solidFill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body" idx="4"/>
          </p:nvPr>
        </p:nvSpPr>
        <p:spPr>
          <a:xfrm>
            <a:off x="486700" y="1283233"/>
            <a:ext cx="11298000" cy="14012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solidFill>
                  <a:srgbClr val="6B9462"/>
                </a:solidFill>
              </a:rPr>
              <a:t>Threat source:</a:t>
            </a:r>
            <a:r>
              <a:rPr lang="en-US" sz="2400" dirty="0">
                <a:solidFill>
                  <a:schemeClr val="dk1"/>
                </a:solidFill>
              </a:rPr>
              <a:t> who wants to do harm to us in our online lives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496" y="4590775"/>
            <a:ext cx="1743727" cy="193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8998" y="2133401"/>
            <a:ext cx="1412774" cy="208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035" y="2272372"/>
            <a:ext cx="1667625" cy="20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31542" y="3351667"/>
            <a:ext cx="732649" cy="93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3037" y="144650"/>
            <a:ext cx="2460849" cy="219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167333" y="704866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9B37AA"/>
                </a:solidFill>
              </a:rPr>
              <a:t>Vulnerabilities and Attacks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842383" y="2028366"/>
            <a:ext cx="10808099" cy="3351600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b="1">
                <a:solidFill>
                  <a:srgbClr val="6B9462"/>
                </a:solidFill>
              </a:rPr>
              <a:t>threat actors</a:t>
            </a:r>
            <a:r>
              <a:rPr lang="en-US" sz="3200">
                <a:solidFill>
                  <a:schemeClr val="dk1"/>
                </a:solidFill>
              </a:rPr>
              <a:t> exploit vulnerabilities to launch attacks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200">
              <a:solidFill>
                <a:schemeClr val="dk1"/>
              </a:solidFill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b="1">
                <a:solidFill>
                  <a:srgbClr val="6B9462"/>
                </a:solidFill>
              </a:rPr>
              <a:t>attacks</a:t>
            </a:r>
            <a:r>
              <a:rPr lang="en-US" sz="3200">
                <a:solidFill>
                  <a:schemeClr val="dk1"/>
                </a:solidFill>
              </a:rPr>
              <a:t> lead to compromises or security breaches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3200" b="1">
              <a:solidFill>
                <a:srgbClr val="6B9462"/>
              </a:solidFill>
            </a:endParaRPr>
          </a:p>
          <a:p>
            <a:pPr marL="304800" lvl="0" indent="-152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3200" b="1">
                <a:solidFill>
                  <a:srgbClr val="6B9462"/>
                </a:solidFill>
              </a:rPr>
              <a:t>vulnerabilities</a:t>
            </a:r>
            <a:r>
              <a:rPr lang="en-US" sz="3200">
                <a:solidFill>
                  <a:schemeClr val="dk1"/>
                </a:solidFill>
              </a:rPr>
              <a:t> can be found in software, networks, and humans.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725" y="1438300"/>
            <a:ext cx="8589248" cy="4816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000516" y="448050"/>
            <a:ext cx="8400899" cy="1079400"/>
          </a:xfrm>
          <a:prstGeom prst="rect">
            <a:avLst/>
          </a:prstGeom>
        </p:spPr>
        <p:txBody>
          <a:bodyPr lIns="117825" tIns="117825" rIns="117825" bIns="1178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9B37AA"/>
                </a:solidFill>
              </a:rPr>
              <a:t>Vulnerabilities and Attacks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4841583" y="2193277"/>
            <a:ext cx="10808099" cy="913199"/>
          </a:xfrm>
          <a:prstGeom prst="rect">
            <a:avLst/>
          </a:prstGeom>
        </p:spPr>
        <p:txBody>
          <a:bodyPr lIns="117825" tIns="117825" rIns="117825" bIns="1178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b="1"/>
              <a:t>Time to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b="1"/>
              <a:t>take a break!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591wF97">
  <a:themeElements>
    <a:clrScheme name="591wF97 1">
      <a:dk1>
        <a:srgbClr val="000000"/>
      </a:dk1>
      <a:lt1>
        <a:srgbClr val="FFFFFF"/>
      </a:lt1>
      <a:dk2>
        <a:srgbClr val="3333FF"/>
      </a:dk2>
      <a:lt2>
        <a:srgbClr val="00FFFF"/>
      </a:lt2>
      <a:accent1>
        <a:srgbClr val="00CCCC"/>
      </a:accent1>
      <a:accent2>
        <a:srgbClr val="CC99FF"/>
      </a:accent2>
      <a:accent3>
        <a:srgbClr val="ADADFF"/>
      </a:accent3>
      <a:accent4>
        <a:srgbClr val="DADADA"/>
      </a:accent4>
      <a:accent5>
        <a:srgbClr val="AAE2E2"/>
      </a:accent5>
      <a:accent6>
        <a:srgbClr val="B98AE7"/>
      </a:accent6>
      <a:hlink>
        <a:srgbClr val="6600CC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797</Words>
  <Application>Microsoft Macintosh PowerPoint</Application>
  <PresentationFormat>Custom</PresentationFormat>
  <Paragraphs>159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1_591wF97</vt:lpstr>
      <vt:lpstr>Security Mindset</vt:lpstr>
      <vt:lpstr>PowerPoint Presentation</vt:lpstr>
      <vt:lpstr>PowerPoint Presentation</vt:lpstr>
      <vt:lpstr>PowerPoint Presentation</vt:lpstr>
      <vt:lpstr>Security Impact Quiz</vt:lpstr>
      <vt:lpstr>Cyber Assets at Risk</vt:lpstr>
      <vt:lpstr>Cyber Assets at Risk</vt:lpstr>
      <vt:lpstr>Vulnerabilities and Attacks</vt:lpstr>
      <vt:lpstr>Vulnerabilities and Attacks</vt:lpstr>
      <vt:lpstr>Vulnerabilities and Attacks</vt:lpstr>
      <vt:lpstr>A few hours later...</vt:lpstr>
      <vt:lpstr>Vulnerabilities and Attacks</vt:lpstr>
      <vt:lpstr>A Real World Example:</vt:lpstr>
      <vt:lpstr>Black Market Prices Quiz</vt:lpstr>
      <vt:lpstr>Sony Pictures Quiz</vt:lpstr>
      <vt:lpstr>Revisiting Threats, Vulnerabilities, Attacks, and Risk</vt:lpstr>
      <vt:lpstr>What Should We do in Cyber Security?</vt:lpstr>
      <vt:lpstr>What should the Good Guys Do?</vt:lpstr>
      <vt:lpstr>How Do We Address Cyber Security?</vt:lpstr>
      <vt:lpstr>Mindset Quiz #1</vt:lpstr>
      <vt:lpstr>Mindset Quiz #2</vt:lpstr>
      <vt:lpstr>Mindset Quiz #3</vt:lpstr>
      <vt:lpstr>Security Mindset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Mindset</dc:title>
  <cp:lastModifiedBy>Wenke Lee</cp:lastModifiedBy>
  <cp:revision>10</cp:revision>
  <dcterms:modified xsi:type="dcterms:W3CDTF">2015-09-03T21:35:52Z</dcterms:modified>
</cp:coreProperties>
</file>